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23C"/>
    <a:srgbClr val="2F5597"/>
    <a:srgbClr val="5B9BD5"/>
    <a:srgbClr val="9C834C"/>
    <a:srgbClr val="B5965F"/>
    <a:srgbClr val="3E4E90"/>
    <a:srgbClr val="C3A46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088AE-4E07-44FD-BE15-0E20AC79C7E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C69CC1-0E1D-43FA-B8E0-4722AB980CF7}">
      <dgm:prSet phldrT="[Текст]"/>
      <dgm:spPr/>
      <dgm:t>
        <a:bodyPr/>
        <a:lstStyle/>
        <a:p>
          <a:r>
            <a:rPr lang="ru-RU" dirty="0" smtClean="0">
              <a:latin typeface="PF Agora Slab Pro Black" panose="02000505000000020004" pitchFamily="2" charset="0"/>
            </a:rPr>
            <a:t>2014 год</a:t>
          </a:r>
          <a:endParaRPr lang="ru-RU" dirty="0">
            <a:latin typeface="PF Agora Slab Pro Black" panose="02000505000000020004" pitchFamily="2" charset="0"/>
          </a:endParaRPr>
        </a:p>
      </dgm:t>
    </dgm:pt>
    <dgm:pt modelId="{39D389B1-CCB5-4B6B-9919-18B0D87E6577}" type="parTrans" cxnId="{B035D70F-842F-41A0-89BE-E73F4796E644}">
      <dgm:prSet/>
      <dgm:spPr/>
      <dgm:t>
        <a:bodyPr/>
        <a:lstStyle/>
        <a:p>
          <a:endParaRPr lang="ru-RU"/>
        </a:p>
      </dgm:t>
    </dgm:pt>
    <dgm:pt modelId="{28FDF71D-6466-4C62-800A-B11E2ED311A7}" type="sibTrans" cxnId="{B035D70F-842F-41A0-89BE-E73F4796E644}">
      <dgm:prSet/>
      <dgm:spPr/>
      <dgm:t>
        <a:bodyPr/>
        <a:lstStyle/>
        <a:p>
          <a:endParaRPr lang="ru-RU"/>
        </a:p>
      </dgm:t>
    </dgm:pt>
    <dgm:pt modelId="{155D7A77-F098-4894-B8F9-6E3DFB813590}">
      <dgm:prSet phldrT="[Текст]"/>
      <dgm:spPr>
        <a:ln w="19050">
          <a:solidFill>
            <a:srgbClr val="5B9BD5"/>
          </a:solidFill>
        </a:ln>
      </dgm:spPr>
      <dgm:t>
        <a:bodyPr/>
        <a:lstStyle/>
        <a:p>
          <a:endParaRPr lang="ru-RU" dirty="0"/>
        </a:p>
      </dgm:t>
    </dgm:pt>
    <dgm:pt modelId="{CE47E6B3-1B4A-4C65-B898-17B9E03BCC4B}" type="parTrans" cxnId="{17539430-373C-4EA6-92D4-EF0407BF6BC8}">
      <dgm:prSet/>
      <dgm:spPr/>
      <dgm:t>
        <a:bodyPr/>
        <a:lstStyle/>
        <a:p>
          <a:endParaRPr lang="ru-RU"/>
        </a:p>
      </dgm:t>
    </dgm:pt>
    <dgm:pt modelId="{3EF4CAB2-AD16-4EDD-AC08-2BF3B1DB95FF}" type="sibTrans" cxnId="{17539430-373C-4EA6-92D4-EF0407BF6BC8}">
      <dgm:prSet/>
      <dgm:spPr/>
      <dgm:t>
        <a:bodyPr/>
        <a:lstStyle/>
        <a:p>
          <a:endParaRPr lang="ru-RU"/>
        </a:p>
      </dgm:t>
    </dgm:pt>
    <dgm:pt modelId="{D257335E-880E-465E-AAF4-2606DE125EDB}">
      <dgm:prSet phldrT="[Текст]"/>
      <dgm:spPr/>
      <dgm:t>
        <a:bodyPr/>
        <a:lstStyle/>
        <a:p>
          <a:r>
            <a:rPr lang="ru-RU" dirty="0" smtClean="0">
              <a:latin typeface="PF Agora Slab Pro Black" panose="02000505000000020004" pitchFamily="2" charset="0"/>
            </a:rPr>
            <a:t>2015 год</a:t>
          </a:r>
          <a:endParaRPr lang="ru-RU" dirty="0">
            <a:latin typeface="PF Agora Slab Pro Black" panose="02000505000000020004" pitchFamily="2" charset="0"/>
          </a:endParaRPr>
        </a:p>
      </dgm:t>
    </dgm:pt>
    <dgm:pt modelId="{FF6084E5-E022-46C3-BE08-17BAB3469921}" type="parTrans" cxnId="{01EA3EED-548E-424D-9A98-BC83398F55E3}">
      <dgm:prSet/>
      <dgm:spPr/>
      <dgm:t>
        <a:bodyPr/>
        <a:lstStyle/>
        <a:p>
          <a:endParaRPr lang="ru-RU"/>
        </a:p>
      </dgm:t>
    </dgm:pt>
    <dgm:pt modelId="{6FE16B2F-D16D-4EC5-BD3B-C302DAFC3780}" type="sibTrans" cxnId="{01EA3EED-548E-424D-9A98-BC83398F55E3}">
      <dgm:prSet/>
      <dgm:spPr/>
      <dgm:t>
        <a:bodyPr/>
        <a:lstStyle/>
        <a:p>
          <a:endParaRPr lang="ru-RU"/>
        </a:p>
      </dgm:t>
    </dgm:pt>
    <dgm:pt modelId="{2E29033F-570B-4F81-B50C-E9E27D6BC8B6}">
      <dgm:prSet phldrT="[Текст]"/>
      <dgm:spPr>
        <a:solidFill>
          <a:srgbClr val="2F5597"/>
        </a:solidFill>
      </dgm:spPr>
      <dgm:t>
        <a:bodyPr/>
        <a:lstStyle/>
        <a:p>
          <a:r>
            <a:rPr lang="ru-RU" dirty="0" smtClean="0">
              <a:latin typeface="PF Agora Slab Pro Black" panose="02000505000000020004" pitchFamily="2" charset="0"/>
            </a:rPr>
            <a:t>2016 год</a:t>
          </a:r>
          <a:endParaRPr lang="ru-RU" dirty="0">
            <a:latin typeface="PF Agora Slab Pro Black" panose="02000505000000020004" pitchFamily="2" charset="0"/>
          </a:endParaRPr>
        </a:p>
      </dgm:t>
    </dgm:pt>
    <dgm:pt modelId="{A660D68F-8F4A-43E4-82F9-E0622B8E6FEE}" type="parTrans" cxnId="{847D58E3-8B9D-4B4B-AF4D-77FEB962CC75}">
      <dgm:prSet/>
      <dgm:spPr/>
      <dgm:t>
        <a:bodyPr/>
        <a:lstStyle/>
        <a:p>
          <a:endParaRPr lang="ru-RU"/>
        </a:p>
      </dgm:t>
    </dgm:pt>
    <dgm:pt modelId="{6B8B1A27-EB12-4F9F-AB2F-68821C3D87C4}" type="sibTrans" cxnId="{847D58E3-8B9D-4B4B-AF4D-77FEB962CC75}">
      <dgm:prSet/>
      <dgm:spPr/>
      <dgm:t>
        <a:bodyPr/>
        <a:lstStyle/>
        <a:p>
          <a:endParaRPr lang="ru-RU"/>
        </a:p>
      </dgm:t>
    </dgm:pt>
    <dgm:pt modelId="{85F12720-38EE-4204-A021-6C1297C17BCA}" type="pres">
      <dgm:prSet presAssocID="{5DB088AE-4E07-44FD-BE15-0E20AC79C7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2D090-395E-4C15-B148-D8BBEFC5E2B0}" type="pres">
      <dgm:prSet presAssocID="{09C69CC1-0E1D-43FA-B8E0-4722AB980CF7}" presName="composite" presStyleCnt="0"/>
      <dgm:spPr/>
    </dgm:pt>
    <dgm:pt modelId="{E4F36AA6-9F64-434E-BCF2-4E6F41EE8E11}" type="pres">
      <dgm:prSet presAssocID="{09C69CC1-0E1D-43FA-B8E0-4722AB980CF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5A730-E987-4389-A2D7-D7D80EF30573}" type="pres">
      <dgm:prSet presAssocID="{09C69CC1-0E1D-43FA-B8E0-4722AB980CF7}" presName="parSh" presStyleLbl="node1" presStyleIdx="0" presStyleCnt="3" custLinFactNeighborX="1383" custLinFactNeighborY="239"/>
      <dgm:spPr/>
      <dgm:t>
        <a:bodyPr/>
        <a:lstStyle/>
        <a:p>
          <a:endParaRPr lang="ru-RU"/>
        </a:p>
      </dgm:t>
    </dgm:pt>
    <dgm:pt modelId="{5FBEA5F7-F9F7-4D63-BF79-AB09791490F0}" type="pres">
      <dgm:prSet presAssocID="{09C69CC1-0E1D-43FA-B8E0-4722AB980CF7}" presName="desTx" presStyleLbl="fgAcc1" presStyleIdx="0" presStyleCnt="3" custScaleX="106990" custLinFactNeighborX="8882" custLinFactNeighborY="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266CD-9EB7-4B9C-BDAB-90420E837834}" type="pres">
      <dgm:prSet presAssocID="{28FDF71D-6466-4C62-800A-B11E2ED311A7}" presName="sibTrans" presStyleLbl="sibTrans2D1" presStyleIdx="0" presStyleCnt="2" custScaleX="110399"/>
      <dgm:spPr/>
      <dgm:t>
        <a:bodyPr/>
        <a:lstStyle/>
        <a:p>
          <a:endParaRPr lang="ru-RU"/>
        </a:p>
      </dgm:t>
    </dgm:pt>
    <dgm:pt modelId="{3A7166AE-7D76-491F-8A62-0C48B9E228B9}" type="pres">
      <dgm:prSet presAssocID="{28FDF71D-6466-4C62-800A-B11E2ED311A7}" presName="connTx" presStyleLbl="sibTrans2D1" presStyleIdx="0" presStyleCnt="2"/>
      <dgm:spPr/>
      <dgm:t>
        <a:bodyPr/>
        <a:lstStyle/>
        <a:p>
          <a:endParaRPr lang="ru-RU"/>
        </a:p>
      </dgm:t>
    </dgm:pt>
    <dgm:pt modelId="{C75048A5-2EB7-457D-A701-37E24B326455}" type="pres">
      <dgm:prSet presAssocID="{D257335E-880E-465E-AAF4-2606DE125EDB}" presName="composite" presStyleCnt="0"/>
      <dgm:spPr/>
    </dgm:pt>
    <dgm:pt modelId="{6129F85A-A516-479F-B0FD-4D370B292E89}" type="pres">
      <dgm:prSet presAssocID="{D257335E-880E-465E-AAF4-2606DE125E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7A1DC-1D91-4577-9B3B-93A3235BD7FB}" type="pres">
      <dgm:prSet presAssocID="{D257335E-880E-465E-AAF4-2606DE125EDB}" presName="parSh" presStyleLbl="node1" presStyleIdx="1" presStyleCnt="3"/>
      <dgm:spPr/>
      <dgm:t>
        <a:bodyPr/>
        <a:lstStyle/>
        <a:p>
          <a:endParaRPr lang="ru-RU"/>
        </a:p>
      </dgm:t>
    </dgm:pt>
    <dgm:pt modelId="{EA6D00EF-34C1-4E2E-B060-B2AE071FB10F}" type="pres">
      <dgm:prSet presAssocID="{D257335E-880E-465E-AAF4-2606DE125EDB}" presName="desTx" presStyleLbl="fgAcc1" presStyleIdx="1" presStyleCnt="3" custScaleX="103655" custLinFactNeighborX="7861" custLinFactNeighborY="-1438">
        <dgm:presLayoutVars>
          <dgm:bulletEnabled val="1"/>
        </dgm:presLayoutVars>
      </dgm:prSet>
      <dgm:spPr>
        <a:ln w="19050">
          <a:solidFill>
            <a:srgbClr val="5B9BD5"/>
          </a:solidFill>
        </a:ln>
      </dgm:spPr>
      <dgm:t>
        <a:bodyPr/>
        <a:lstStyle/>
        <a:p>
          <a:endParaRPr lang="ru-RU"/>
        </a:p>
      </dgm:t>
    </dgm:pt>
    <dgm:pt modelId="{2B8372EA-0C8A-4C01-942A-1883E5D79A72}" type="pres">
      <dgm:prSet presAssocID="{6FE16B2F-D16D-4EC5-BD3B-C302DAFC3780}" presName="sibTrans" presStyleLbl="sibTrans2D1" presStyleIdx="1" presStyleCnt="2" custScaleX="128634"/>
      <dgm:spPr/>
      <dgm:t>
        <a:bodyPr/>
        <a:lstStyle/>
        <a:p>
          <a:endParaRPr lang="ru-RU"/>
        </a:p>
      </dgm:t>
    </dgm:pt>
    <dgm:pt modelId="{9B18ED0E-1F91-45B2-9C12-E905ACDF1C73}" type="pres">
      <dgm:prSet presAssocID="{6FE16B2F-D16D-4EC5-BD3B-C302DAFC3780}" presName="connTx" presStyleLbl="sibTrans2D1" presStyleIdx="1" presStyleCnt="2"/>
      <dgm:spPr/>
      <dgm:t>
        <a:bodyPr/>
        <a:lstStyle/>
        <a:p>
          <a:endParaRPr lang="ru-RU"/>
        </a:p>
      </dgm:t>
    </dgm:pt>
    <dgm:pt modelId="{75C61B93-0F41-4DC7-ADC3-52E4A1A5DCC5}" type="pres">
      <dgm:prSet presAssocID="{2E29033F-570B-4F81-B50C-E9E27D6BC8B6}" presName="composite" presStyleCnt="0"/>
      <dgm:spPr/>
    </dgm:pt>
    <dgm:pt modelId="{31C57E67-5EFB-4D33-905B-5D6D55287C28}" type="pres">
      <dgm:prSet presAssocID="{2E29033F-570B-4F81-B50C-E9E27D6BC8B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9B91-D00C-4D9B-B3A7-309DF6227020}" type="pres">
      <dgm:prSet presAssocID="{2E29033F-570B-4F81-B50C-E9E27D6BC8B6}" presName="parSh" presStyleLbl="node1" presStyleIdx="2" presStyleCnt="3" custLinFactNeighborX="-8108" custLinFactNeighborY="1017"/>
      <dgm:spPr/>
      <dgm:t>
        <a:bodyPr/>
        <a:lstStyle/>
        <a:p>
          <a:endParaRPr lang="ru-RU"/>
        </a:p>
      </dgm:t>
    </dgm:pt>
    <dgm:pt modelId="{094412A9-4A3B-4138-A7D8-BA57A9604C2E}" type="pres">
      <dgm:prSet presAssocID="{2E29033F-570B-4F81-B50C-E9E27D6BC8B6}" presName="desTx" presStyleLbl="fgAcc1" presStyleIdx="2" presStyleCnt="3" custScaleX="109472" custLinFactNeighborX="7361" custLinFactNeighborY="103">
        <dgm:presLayoutVars>
          <dgm:bulletEnabled val="1"/>
        </dgm:presLayoutVars>
      </dgm:prSet>
      <dgm:spPr>
        <a:ln w="19050">
          <a:solidFill>
            <a:srgbClr val="2F5597"/>
          </a:solidFill>
        </a:ln>
      </dgm:spPr>
      <dgm:t>
        <a:bodyPr/>
        <a:lstStyle/>
        <a:p>
          <a:endParaRPr lang="ru-RU"/>
        </a:p>
      </dgm:t>
    </dgm:pt>
  </dgm:ptLst>
  <dgm:cxnLst>
    <dgm:cxn modelId="{3B0D666F-95C9-4EFA-97AD-B61BF416F6C6}" type="presOf" srcId="{28FDF71D-6466-4C62-800A-B11E2ED311A7}" destId="{593266CD-9EB7-4B9C-BDAB-90420E837834}" srcOrd="0" destOrd="0" presId="urn:microsoft.com/office/officeart/2005/8/layout/process3"/>
    <dgm:cxn modelId="{BE5812DA-8D83-46A1-84F4-79CF8F8F731E}" type="presOf" srcId="{28FDF71D-6466-4C62-800A-B11E2ED311A7}" destId="{3A7166AE-7D76-491F-8A62-0C48B9E228B9}" srcOrd="1" destOrd="0" presId="urn:microsoft.com/office/officeart/2005/8/layout/process3"/>
    <dgm:cxn modelId="{8EFEF7E6-0993-40BB-832F-55AFF3077B3B}" type="presOf" srcId="{2E29033F-570B-4F81-B50C-E9E27D6BC8B6}" destId="{B6259B91-D00C-4D9B-B3A7-309DF6227020}" srcOrd="1" destOrd="0" presId="urn:microsoft.com/office/officeart/2005/8/layout/process3"/>
    <dgm:cxn modelId="{A6609CBC-DBF6-4976-8717-326A90517DD6}" type="presOf" srcId="{155D7A77-F098-4894-B8F9-6E3DFB813590}" destId="{5FBEA5F7-F9F7-4D63-BF79-AB09791490F0}" srcOrd="0" destOrd="0" presId="urn:microsoft.com/office/officeart/2005/8/layout/process3"/>
    <dgm:cxn modelId="{DFB549E1-3BA6-4A88-8C7D-0EB66C1F7EC8}" type="presOf" srcId="{09C69CC1-0E1D-43FA-B8E0-4722AB980CF7}" destId="{B325A730-E987-4389-A2D7-D7D80EF30573}" srcOrd="1" destOrd="0" presId="urn:microsoft.com/office/officeart/2005/8/layout/process3"/>
    <dgm:cxn modelId="{AB4F0F3A-52BB-444F-A0CF-B667EE03FB59}" type="presOf" srcId="{6FE16B2F-D16D-4EC5-BD3B-C302DAFC3780}" destId="{9B18ED0E-1F91-45B2-9C12-E905ACDF1C73}" srcOrd="1" destOrd="0" presId="urn:microsoft.com/office/officeart/2005/8/layout/process3"/>
    <dgm:cxn modelId="{01EA3EED-548E-424D-9A98-BC83398F55E3}" srcId="{5DB088AE-4E07-44FD-BE15-0E20AC79C7E2}" destId="{D257335E-880E-465E-AAF4-2606DE125EDB}" srcOrd="1" destOrd="0" parTransId="{FF6084E5-E022-46C3-BE08-17BAB3469921}" sibTransId="{6FE16B2F-D16D-4EC5-BD3B-C302DAFC3780}"/>
    <dgm:cxn modelId="{847D58E3-8B9D-4B4B-AF4D-77FEB962CC75}" srcId="{5DB088AE-4E07-44FD-BE15-0E20AC79C7E2}" destId="{2E29033F-570B-4F81-B50C-E9E27D6BC8B6}" srcOrd="2" destOrd="0" parTransId="{A660D68F-8F4A-43E4-82F9-E0622B8E6FEE}" sibTransId="{6B8B1A27-EB12-4F9F-AB2F-68821C3D87C4}"/>
    <dgm:cxn modelId="{DFEA3597-1272-4716-8019-89A079AB22E7}" type="presOf" srcId="{2E29033F-570B-4F81-B50C-E9E27D6BC8B6}" destId="{31C57E67-5EFB-4D33-905B-5D6D55287C28}" srcOrd="0" destOrd="0" presId="urn:microsoft.com/office/officeart/2005/8/layout/process3"/>
    <dgm:cxn modelId="{A87CFDAC-2861-4716-AD22-9BEBCC75E6BF}" type="presOf" srcId="{5DB088AE-4E07-44FD-BE15-0E20AC79C7E2}" destId="{85F12720-38EE-4204-A021-6C1297C17BCA}" srcOrd="0" destOrd="0" presId="urn:microsoft.com/office/officeart/2005/8/layout/process3"/>
    <dgm:cxn modelId="{B035D70F-842F-41A0-89BE-E73F4796E644}" srcId="{5DB088AE-4E07-44FD-BE15-0E20AC79C7E2}" destId="{09C69CC1-0E1D-43FA-B8E0-4722AB980CF7}" srcOrd="0" destOrd="0" parTransId="{39D389B1-CCB5-4B6B-9919-18B0D87E6577}" sibTransId="{28FDF71D-6466-4C62-800A-B11E2ED311A7}"/>
    <dgm:cxn modelId="{17539430-373C-4EA6-92D4-EF0407BF6BC8}" srcId="{09C69CC1-0E1D-43FA-B8E0-4722AB980CF7}" destId="{155D7A77-F098-4894-B8F9-6E3DFB813590}" srcOrd="0" destOrd="0" parTransId="{CE47E6B3-1B4A-4C65-B898-17B9E03BCC4B}" sibTransId="{3EF4CAB2-AD16-4EDD-AC08-2BF3B1DB95FF}"/>
    <dgm:cxn modelId="{70D3CF41-EEB8-4F5E-9B4F-7B06A0D28CA7}" type="presOf" srcId="{09C69CC1-0E1D-43FA-B8E0-4722AB980CF7}" destId="{E4F36AA6-9F64-434E-BCF2-4E6F41EE8E11}" srcOrd="0" destOrd="0" presId="urn:microsoft.com/office/officeart/2005/8/layout/process3"/>
    <dgm:cxn modelId="{73A57FA2-A0D1-4899-949E-16FF8A03DDF9}" type="presOf" srcId="{D257335E-880E-465E-AAF4-2606DE125EDB}" destId="{6129F85A-A516-479F-B0FD-4D370B292E89}" srcOrd="0" destOrd="0" presId="urn:microsoft.com/office/officeart/2005/8/layout/process3"/>
    <dgm:cxn modelId="{9B7C8436-8FBE-4680-A394-9F0109E4CB90}" type="presOf" srcId="{D257335E-880E-465E-AAF4-2606DE125EDB}" destId="{D277A1DC-1D91-4577-9B3B-93A3235BD7FB}" srcOrd="1" destOrd="0" presId="urn:microsoft.com/office/officeart/2005/8/layout/process3"/>
    <dgm:cxn modelId="{3B595CA7-4D6B-4578-A952-131E24118058}" type="presOf" srcId="{6FE16B2F-D16D-4EC5-BD3B-C302DAFC3780}" destId="{2B8372EA-0C8A-4C01-942A-1883E5D79A72}" srcOrd="0" destOrd="0" presId="urn:microsoft.com/office/officeart/2005/8/layout/process3"/>
    <dgm:cxn modelId="{B921F9B0-CA45-4E4F-A1C1-C090C0A5B253}" type="presParOf" srcId="{85F12720-38EE-4204-A021-6C1297C17BCA}" destId="{8002D090-395E-4C15-B148-D8BBEFC5E2B0}" srcOrd="0" destOrd="0" presId="urn:microsoft.com/office/officeart/2005/8/layout/process3"/>
    <dgm:cxn modelId="{B7BEC6F9-4AAA-4728-9015-EE4569AD2149}" type="presParOf" srcId="{8002D090-395E-4C15-B148-D8BBEFC5E2B0}" destId="{E4F36AA6-9F64-434E-BCF2-4E6F41EE8E11}" srcOrd="0" destOrd="0" presId="urn:microsoft.com/office/officeart/2005/8/layout/process3"/>
    <dgm:cxn modelId="{E810A795-6990-4851-B468-AFE1D2294B31}" type="presParOf" srcId="{8002D090-395E-4C15-B148-D8BBEFC5E2B0}" destId="{B325A730-E987-4389-A2D7-D7D80EF30573}" srcOrd="1" destOrd="0" presId="urn:microsoft.com/office/officeart/2005/8/layout/process3"/>
    <dgm:cxn modelId="{78B112F3-34A2-4DD7-B654-0EFF67B4BF45}" type="presParOf" srcId="{8002D090-395E-4C15-B148-D8BBEFC5E2B0}" destId="{5FBEA5F7-F9F7-4D63-BF79-AB09791490F0}" srcOrd="2" destOrd="0" presId="urn:microsoft.com/office/officeart/2005/8/layout/process3"/>
    <dgm:cxn modelId="{67850841-C6EC-444D-BE52-75CFE2D47CB9}" type="presParOf" srcId="{85F12720-38EE-4204-A021-6C1297C17BCA}" destId="{593266CD-9EB7-4B9C-BDAB-90420E837834}" srcOrd="1" destOrd="0" presId="urn:microsoft.com/office/officeart/2005/8/layout/process3"/>
    <dgm:cxn modelId="{25ACEDE2-8825-4D3E-9F65-CA7C8B1B0A77}" type="presParOf" srcId="{593266CD-9EB7-4B9C-BDAB-90420E837834}" destId="{3A7166AE-7D76-491F-8A62-0C48B9E228B9}" srcOrd="0" destOrd="0" presId="urn:microsoft.com/office/officeart/2005/8/layout/process3"/>
    <dgm:cxn modelId="{EE0EAD18-8F73-4165-A495-4381753A7532}" type="presParOf" srcId="{85F12720-38EE-4204-A021-6C1297C17BCA}" destId="{C75048A5-2EB7-457D-A701-37E24B326455}" srcOrd="2" destOrd="0" presId="urn:microsoft.com/office/officeart/2005/8/layout/process3"/>
    <dgm:cxn modelId="{00CE80D3-CAB0-48C1-B35E-247334920485}" type="presParOf" srcId="{C75048A5-2EB7-457D-A701-37E24B326455}" destId="{6129F85A-A516-479F-B0FD-4D370B292E89}" srcOrd="0" destOrd="0" presId="urn:microsoft.com/office/officeart/2005/8/layout/process3"/>
    <dgm:cxn modelId="{BCDBDB5A-FB25-4B4A-B145-1266850436E3}" type="presParOf" srcId="{C75048A5-2EB7-457D-A701-37E24B326455}" destId="{D277A1DC-1D91-4577-9B3B-93A3235BD7FB}" srcOrd="1" destOrd="0" presId="urn:microsoft.com/office/officeart/2005/8/layout/process3"/>
    <dgm:cxn modelId="{4EB406E0-D31D-4410-867E-4D6427B07CEF}" type="presParOf" srcId="{C75048A5-2EB7-457D-A701-37E24B326455}" destId="{EA6D00EF-34C1-4E2E-B060-B2AE071FB10F}" srcOrd="2" destOrd="0" presId="urn:microsoft.com/office/officeart/2005/8/layout/process3"/>
    <dgm:cxn modelId="{9778B0A6-6070-46F1-AD90-512639263929}" type="presParOf" srcId="{85F12720-38EE-4204-A021-6C1297C17BCA}" destId="{2B8372EA-0C8A-4C01-942A-1883E5D79A72}" srcOrd="3" destOrd="0" presId="urn:microsoft.com/office/officeart/2005/8/layout/process3"/>
    <dgm:cxn modelId="{AC3B2C28-6951-4A21-A5D0-1E13D11B8607}" type="presParOf" srcId="{2B8372EA-0C8A-4C01-942A-1883E5D79A72}" destId="{9B18ED0E-1F91-45B2-9C12-E905ACDF1C73}" srcOrd="0" destOrd="0" presId="urn:microsoft.com/office/officeart/2005/8/layout/process3"/>
    <dgm:cxn modelId="{3BE91691-1A7F-4097-9812-F71D69806759}" type="presParOf" srcId="{85F12720-38EE-4204-A021-6C1297C17BCA}" destId="{75C61B93-0F41-4DC7-ADC3-52E4A1A5DCC5}" srcOrd="4" destOrd="0" presId="urn:microsoft.com/office/officeart/2005/8/layout/process3"/>
    <dgm:cxn modelId="{9C21DA38-CACC-4782-B0F0-02AEC0A200CC}" type="presParOf" srcId="{75C61B93-0F41-4DC7-ADC3-52E4A1A5DCC5}" destId="{31C57E67-5EFB-4D33-905B-5D6D55287C28}" srcOrd="0" destOrd="0" presId="urn:microsoft.com/office/officeart/2005/8/layout/process3"/>
    <dgm:cxn modelId="{CA4674DD-919E-4B7F-93D1-BF2F07DFA18C}" type="presParOf" srcId="{75C61B93-0F41-4DC7-ADC3-52E4A1A5DCC5}" destId="{B6259B91-D00C-4D9B-B3A7-309DF6227020}" srcOrd="1" destOrd="0" presId="urn:microsoft.com/office/officeart/2005/8/layout/process3"/>
    <dgm:cxn modelId="{7E6DC6E8-115B-4442-BB6F-C4A7CCF17CE0}" type="presParOf" srcId="{75C61B93-0F41-4DC7-ADC3-52E4A1A5DCC5}" destId="{094412A9-4A3B-4138-A7D8-BA57A9604C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5A730-E987-4389-A2D7-D7D80EF30573}">
      <dsp:nvSpPr>
        <dsp:cNvPr id="0" name=""/>
        <dsp:cNvSpPr/>
      </dsp:nvSpPr>
      <dsp:spPr>
        <a:xfrm>
          <a:off x="27816" y="671170"/>
          <a:ext cx="1941126" cy="129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PF Agora Slab Pro Black" panose="02000505000000020004" pitchFamily="2" charset="0"/>
            </a:rPr>
            <a:t>2014 год</a:t>
          </a:r>
          <a:endParaRPr lang="ru-RU" sz="3000" kern="1200" dirty="0">
            <a:latin typeface="PF Agora Slab Pro Black" panose="02000505000000020004" pitchFamily="2" charset="0"/>
          </a:endParaRPr>
        </a:p>
      </dsp:txBody>
      <dsp:txXfrm>
        <a:off x="27816" y="671170"/>
        <a:ext cx="1941126" cy="776450"/>
      </dsp:txXfrm>
    </dsp:sp>
    <dsp:sp modelId="{5FBEA5F7-F9F7-4D63-BF79-AB09791490F0}">
      <dsp:nvSpPr>
        <dsp:cNvPr id="0" name=""/>
        <dsp:cNvSpPr/>
      </dsp:nvSpPr>
      <dsp:spPr>
        <a:xfrm>
          <a:off x="503119" y="1446303"/>
          <a:ext cx="2076810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>
        <a:off x="553730" y="1496914"/>
        <a:ext cx="1975588" cy="1626778"/>
      </dsp:txXfrm>
    </dsp:sp>
    <dsp:sp modelId="{593266CD-9EB7-4B9C-BDAB-90420E837834}">
      <dsp:nvSpPr>
        <dsp:cNvPr id="0" name=""/>
        <dsp:cNvSpPr/>
      </dsp:nvSpPr>
      <dsp:spPr>
        <a:xfrm rot="21596629">
          <a:off x="2239892" y="816187"/>
          <a:ext cx="712709" cy="483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239892" y="912915"/>
        <a:ext cx="567724" cy="289970"/>
      </dsp:txXfrm>
    </dsp:sp>
    <dsp:sp modelId="{D277A1DC-1D91-4577-9B3B-93A3235BD7FB}">
      <dsp:nvSpPr>
        <dsp:cNvPr id="0" name=""/>
        <dsp:cNvSpPr/>
      </dsp:nvSpPr>
      <dsp:spPr>
        <a:xfrm>
          <a:off x="3187010" y="668073"/>
          <a:ext cx="1941126" cy="129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PF Agora Slab Pro Black" panose="02000505000000020004" pitchFamily="2" charset="0"/>
            </a:rPr>
            <a:t>2015 год</a:t>
          </a:r>
          <a:endParaRPr lang="ru-RU" sz="3000" kern="1200" dirty="0">
            <a:latin typeface="PF Agora Slab Pro Black" panose="02000505000000020004" pitchFamily="2" charset="0"/>
          </a:endParaRPr>
        </a:p>
      </dsp:txBody>
      <dsp:txXfrm>
        <a:off x="3187010" y="668073"/>
        <a:ext cx="1941126" cy="776450"/>
      </dsp:txXfrm>
    </dsp:sp>
    <dsp:sp modelId="{EA6D00EF-34C1-4E2E-B060-B2AE071FB10F}">
      <dsp:nvSpPr>
        <dsp:cNvPr id="0" name=""/>
        <dsp:cNvSpPr/>
      </dsp:nvSpPr>
      <dsp:spPr>
        <a:xfrm>
          <a:off x="3701708" y="1419675"/>
          <a:ext cx="2012074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372EA-0C8A-4C01-942A-1883E5D79A72}">
      <dsp:nvSpPr>
        <dsp:cNvPr id="0" name=""/>
        <dsp:cNvSpPr/>
      </dsp:nvSpPr>
      <dsp:spPr>
        <a:xfrm rot="15122">
          <a:off x="5311856" y="821316"/>
          <a:ext cx="719371" cy="483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11857" y="917654"/>
        <a:ext cx="574386" cy="289970"/>
      </dsp:txXfrm>
    </dsp:sp>
    <dsp:sp modelId="{B6259B91-D00C-4D9B-B3A7-309DF6227020}">
      <dsp:nvSpPr>
        <dsp:cNvPr id="0" name=""/>
        <dsp:cNvSpPr/>
      </dsp:nvSpPr>
      <dsp:spPr>
        <a:xfrm>
          <a:off x="6183294" y="681253"/>
          <a:ext cx="1941126" cy="1296000"/>
        </a:xfrm>
        <a:prstGeom prst="roundRect">
          <a:avLst>
            <a:gd name="adj" fmla="val 10000"/>
          </a:avLst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PF Agora Slab Pro Black" panose="02000505000000020004" pitchFamily="2" charset="0"/>
            </a:rPr>
            <a:t>2016 год</a:t>
          </a:r>
          <a:endParaRPr lang="ru-RU" sz="3000" kern="1200" dirty="0">
            <a:latin typeface="PF Agora Slab Pro Black" panose="02000505000000020004" pitchFamily="2" charset="0"/>
          </a:endParaRPr>
        </a:p>
      </dsp:txBody>
      <dsp:txXfrm>
        <a:off x="6183294" y="681253"/>
        <a:ext cx="1941126" cy="776450"/>
      </dsp:txXfrm>
    </dsp:sp>
    <dsp:sp modelId="{094412A9-4A3B-4138-A7D8-BA57A9604C2E}">
      <dsp:nvSpPr>
        <dsp:cNvPr id="0" name=""/>
        <dsp:cNvSpPr/>
      </dsp:nvSpPr>
      <dsp:spPr>
        <a:xfrm>
          <a:off x="6647300" y="1446303"/>
          <a:ext cx="2124989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2F5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6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6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4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6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2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4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3EB00-93D4-4C13-8AD9-79DE9F8255F0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C951-AA5B-43BB-AC95-4A067452A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2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nkurs.agromedia.ru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konkurs.agromedia.ru/page/rules/" TargetMode="External"/><Relationship Id="rId4" Type="http://schemas.openxmlformats.org/officeDocument/2006/relationships/hyperlink" Target="mailto:agrosmi2017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0511" y="155643"/>
            <a:ext cx="107814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Порядок проведения</a:t>
            </a:r>
          </a:p>
          <a:p>
            <a:pPr>
              <a:spcAft>
                <a:spcPts val="48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Четко и своевременно!</a:t>
            </a:r>
            <a:endParaRPr lang="ru-RU" sz="3600" i="1" dirty="0">
              <a:solidFill>
                <a:srgbClr val="BF923C"/>
              </a:solidFill>
              <a:latin typeface="PF Agora Slab Pro Black" panose="02000505000000020004" pitchFamily="2" charset="0"/>
            </a:endParaRPr>
          </a:p>
          <a:p>
            <a:pPr>
              <a:spcAft>
                <a:spcPts val="2400"/>
              </a:spcAft>
            </a:pPr>
            <a:r>
              <a:rPr lang="ru-RU" sz="32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01.05-31.08.2017 – прием и рассмотрение заявок</a:t>
            </a:r>
          </a:p>
          <a:p>
            <a:pPr>
              <a:spcAft>
                <a:spcPts val="2400"/>
              </a:spcAft>
            </a:pPr>
            <a:r>
              <a:rPr lang="ru-RU" sz="32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01-25.09.2017 – определение призеров и победителей</a:t>
            </a:r>
          </a:p>
          <a:p>
            <a:pPr>
              <a:spcAft>
                <a:spcPts val="2400"/>
              </a:spcAft>
            </a:pPr>
            <a:r>
              <a:rPr lang="ru-RU" sz="32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04-07.10.2017 – награждение</a:t>
            </a:r>
          </a:p>
          <a:p>
            <a:r>
              <a:rPr lang="ru-RU" sz="32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08-10.11.2017 – выпуск информационного бюллетеня по конкурсным работам победителей и призеров</a:t>
            </a:r>
          </a:p>
        </p:txBody>
      </p:sp>
    </p:spTree>
    <p:extLst>
      <p:ext uri="{BB962C8B-B14F-4D97-AF65-F5344CB8AC3E}">
        <p14:creationId xmlns:p14="http://schemas.microsoft.com/office/powerpoint/2010/main" val="27698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056" y="165370"/>
            <a:ext cx="1071015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Награды*</a:t>
            </a:r>
          </a:p>
          <a:p>
            <a:pPr>
              <a:spcAft>
                <a:spcPts val="12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Честь </a:t>
            </a:r>
            <a:r>
              <a:rPr lang="ru-RU" sz="3600" b="1" i="1" dirty="0" smtClean="0">
                <a:solidFill>
                  <a:srgbClr val="BF923C"/>
                </a:solidFill>
                <a:latin typeface="PF Agora Slab Pro Black" panose="02000505000000020004" pitchFamily="2" charset="0"/>
              </a:rPr>
              <a:t>– по </a:t>
            </a: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труду!</a:t>
            </a:r>
            <a:endParaRPr lang="ru-RU" sz="3600" i="1" dirty="0">
              <a:solidFill>
                <a:srgbClr val="BF923C"/>
              </a:solidFill>
              <a:latin typeface="PF Agora Slab Pro Black" panose="02000505000000020004" pitchFamily="2" charset="0"/>
            </a:endParaRPr>
          </a:p>
          <a:p>
            <a:r>
              <a:rPr lang="ru-RU" sz="20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Индивидуальные авторы и группы авторов**</a:t>
            </a:r>
          </a:p>
          <a:p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1 место – 110 т₽</a:t>
            </a:r>
          </a:p>
          <a:p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2 место – 85 т₽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3 место – 60 т₽</a:t>
            </a:r>
          </a:p>
          <a:p>
            <a:pPr>
              <a:spcAft>
                <a:spcPts val="1200"/>
              </a:spcAft>
            </a:pPr>
            <a:r>
              <a:rPr lang="ru-RU" sz="1600" i="1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**В </a:t>
            </a:r>
            <a:r>
              <a:rPr lang="ru-RU" sz="1600" i="1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девяти </a:t>
            </a:r>
            <a:r>
              <a:rPr lang="ru-RU" sz="1600" i="1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номинациях</a:t>
            </a:r>
            <a:endParaRPr lang="ru-RU" sz="1600" dirty="0">
              <a:solidFill>
                <a:srgbClr val="2F5597"/>
              </a:solidFill>
              <a:latin typeface="PF Agora Slab Pro Medium" panose="02000500000000020004" pitchFamily="2" charset="0"/>
            </a:endParaRPr>
          </a:p>
          <a:p>
            <a:r>
              <a:rPr lang="ru-RU" sz="20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Организации</a:t>
            </a:r>
          </a:p>
          <a:p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1 место – 200 т₽</a:t>
            </a:r>
          </a:p>
          <a:p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2 место – 150 т₽ (две премии)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3 место – 100 т₽ (три премии</a:t>
            </a:r>
            <a:r>
              <a:rPr lang="ru-RU" sz="20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)</a:t>
            </a:r>
            <a:endParaRPr lang="ru-RU" sz="2000" dirty="0">
              <a:solidFill>
                <a:srgbClr val="2F5597"/>
              </a:solidFill>
              <a:latin typeface="PF Agora Slab Pro Medium" panose="02000500000000020004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Гран-при – 250 т</a:t>
            </a:r>
            <a:r>
              <a:rPr lang="ru-RU" sz="2400" b="1" dirty="0" smtClean="0">
                <a:solidFill>
                  <a:srgbClr val="BF923C"/>
                </a:solidFill>
                <a:latin typeface="PF Agora Slab Pro Black" panose="02000505000000020004" pitchFamily="2" charset="0"/>
              </a:rPr>
              <a:t>₽</a:t>
            </a:r>
            <a:r>
              <a:rPr lang="en-US" sz="2400" b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!</a:t>
            </a:r>
            <a:r>
              <a:rPr lang="ru-RU" sz="2400" b="1" dirty="0" smtClean="0">
                <a:solidFill>
                  <a:srgbClr val="BF923C"/>
                </a:solidFill>
                <a:latin typeface="PF Agora Slab Pro Black" panose="02000505000000020004" pitchFamily="2" charset="0"/>
              </a:rPr>
              <a:t> </a:t>
            </a:r>
            <a:r>
              <a:rPr lang="ru-RU" sz="2000" b="1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(три премии по каждому тематическому направлению за лучший цикл публикаций, </a:t>
            </a:r>
            <a:r>
              <a:rPr lang="ru-RU" sz="2000" b="1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теле- и радио </a:t>
            </a:r>
            <a:r>
              <a:rPr lang="ru-RU" sz="2000" b="1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передач)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Всем участникам Конкурса будут вручены благодарственные письма МСХ РФ.</a:t>
            </a:r>
          </a:p>
          <a:p>
            <a:r>
              <a:rPr lang="ru-RU" sz="1600" i="1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*Оргкомитет вправе определять дополнительные премии с учетом предложений жюри.</a:t>
            </a:r>
            <a:endParaRPr lang="ru-RU" sz="1600" dirty="0">
              <a:solidFill>
                <a:srgbClr val="2F5597"/>
              </a:solidFill>
              <a:latin typeface="PF Agora Slab Pro Mediu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1055" y="184826"/>
            <a:ext cx="10622605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Наша цель</a:t>
            </a:r>
          </a:p>
          <a:p>
            <a:pPr>
              <a:spcAft>
                <a:spcPts val="12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Превзойти себя!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Рассмотрим </a:t>
            </a:r>
            <a:r>
              <a:rPr lang="ru-RU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в этом году </a:t>
            </a:r>
            <a:r>
              <a:rPr lang="ru-RU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не менее </a:t>
            </a:r>
            <a:r>
              <a:rPr lang="ru-RU" sz="2800" b="1" dirty="0" smtClean="0">
                <a:solidFill>
                  <a:srgbClr val="FF0000"/>
                </a:solidFill>
                <a:latin typeface="PF Agora Slab Pro Black" panose="02000505000000020004" pitchFamily="2" charset="0"/>
              </a:rPr>
              <a:t>4500 работ</a:t>
            </a:r>
          </a:p>
          <a:p>
            <a:pPr>
              <a:spcAft>
                <a:spcPts val="1200"/>
              </a:spcAft>
            </a:pPr>
            <a:r>
              <a:rPr lang="ru-RU" sz="3600" b="1" i="1" dirty="0" smtClean="0">
                <a:solidFill>
                  <a:srgbClr val="BF923C"/>
                </a:solidFill>
                <a:latin typeface="PF Agora Slab Pro Black" panose="02000505000000020004" pitchFamily="2" charset="0"/>
              </a:rPr>
              <a:t>Для участия необходимо: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Зарегистрироваться </a:t>
            </a:r>
            <a:r>
              <a:rPr lang="ru-RU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на </a:t>
            </a:r>
            <a:r>
              <a:rPr lang="en-US" dirty="0">
                <a:solidFill>
                  <a:srgbClr val="2F5597"/>
                </a:solidFill>
                <a:latin typeface="PF Agora Slab Pro Medium" panose="02000500000000020004" pitchFamily="2" charset="0"/>
                <a:hlinkClick r:id="rId3"/>
              </a:rPr>
              <a:t>http://</a:t>
            </a:r>
            <a:r>
              <a:rPr lang="en-US" dirty="0" smtClean="0">
                <a:solidFill>
                  <a:srgbClr val="2F5597"/>
                </a:solidFill>
                <a:latin typeface="PF Agora Slab Pro Medium" panose="02000500000000020004" pitchFamily="2" charset="0"/>
                <a:hlinkClick r:id="rId3"/>
              </a:rPr>
              <a:t>konkurs.agromedia.ru</a:t>
            </a:r>
            <a:endParaRPr lang="ru-RU" dirty="0" smtClean="0">
              <a:solidFill>
                <a:srgbClr val="2F5597"/>
              </a:solidFill>
              <a:latin typeface="PF Agora Slab Pro Medium" panose="02000500000000020004" pitchFamily="2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Заполнить 5 документов на участие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Выслать сканы на </a:t>
            </a:r>
            <a:r>
              <a:rPr lang="ru-RU" dirty="0" smtClean="0">
                <a:solidFill>
                  <a:srgbClr val="2F5597"/>
                </a:solidFill>
                <a:latin typeface="PF Agora Slab Pro Medium" panose="02000500000000020004" pitchFamily="2" charset="0"/>
                <a:hlinkClick r:id="rId4"/>
              </a:rPr>
              <a:t>agrosmi2017@yandex.ru</a:t>
            </a:r>
            <a:endParaRPr lang="ru-RU" dirty="0" smtClean="0">
              <a:solidFill>
                <a:srgbClr val="2F5597"/>
              </a:solidFill>
              <a:latin typeface="PF Agora Slab Pro Medium" panose="02000500000000020004" pitchFamily="2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Выслать оригиналы на адрес МСХ РФ</a:t>
            </a:r>
          </a:p>
          <a:p>
            <a:pPr>
              <a:spcAft>
                <a:spcPts val="2400"/>
              </a:spcAft>
            </a:pPr>
            <a:r>
              <a:rPr lang="ru-RU" sz="1600" i="1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*Подробнее на </a:t>
            </a:r>
            <a:r>
              <a:rPr lang="en-US" sz="1600" i="1" dirty="0">
                <a:solidFill>
                  <a:srgbClr val="2F5597"/>
                </a:solidFill>
                <a:latin typeface="PF Agora Slab Pro Medium" panose="02000500000000020004" pitchFamily="2" charset="0"/>
                <a:hlinkClick r:id="rId5"/>
              </a:rPr>
              <a:t>http://konkurs.agromedia.ru/page/rules</a:t>
            </a:r>
            <a:r>
              <a:rPr lang="en-US" sz="1600" i="1" dirty="0" smtClean="0">
                <a:solidFill>
                  <a:srgbClr val="2F5597"/>
                </a:solidFill>
                <a:latin typeface="PF Agora Slab Pro Medium" panose="02000500000000020004" pitchFamily="2" charset="0"/>
                <a:hlinkClick r:id="rId5"/>
              </a:rPr>
              <a:t>/</a:t>
            </a:r>
            <a:endParaRPr lang="ru-RU" sz="1600" i="1" dirty="0" smtClean="0">
              <a:solidFill>
                <a:srgbClr val="2F5597"/>
              </a:solidFill>
              <a:latin typeface="PF Agora Slab Pro Medium" panose="02000500000000020004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Спасибо, коллеги</a:t>
            </a:r>
            <a:r>
              <a:rPr lang="ru-RU" sz="3600" b="1" i="1" dirty="0" smtClean="0">
                <a:solidFill>
                  <a:srgbClr val="BF923C"/>
                </a:solidFill>
                <a:latin typeface="PF Agora Slab Pro Black" panose="02000505000000020004" pitchFamily="2" charset="0"/>
              </a:rPr>
              <a:t>!</a:t>
            </a:r>
            <a:endParaRPr lang="ru-RU" sz="3600" b="1" i="1" dirty="0">
              <a:solidFill>
                <a:srgbClr val="BF923C"/>
              </a:solidFill>
              <a:latin typeface="PF Agora Slab Pro Black" panose="0200050500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033" r="2452"/>
          <a:stretch/>
        </p:blipFill>
        <p:spPr>
          <a:xfrm>
            <a:off x="7533100" y="389106"/>
            <a:ext cx="4381336" cy="5476671"/>
          </a:xfrm>
          <a:prstGeom prst="rect">
            <a:avLst/>
          </a:prstGeom>
          <a:ln w="19050">
            <a:solidFill>
              <a:srgbClr val="2F5597"/>
            </a:solidFill>
          </a:ln>
        </p:spPr>
      </p:pic>
      <p:pic>
        <p:nvPicPr>
          <p:cNvPr id="1026" name="Picture 2" descr="https://avatanplus.com/files/resources/mid/573f2af39dfd2154cebfc7b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7" y="4740592"/>
            <a:ext cx="1943672" cy="19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5837" y="126460"/>
            <a:ext cx="104524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Что есть Конкурс</a:t>
            </a:r>
          </a:p>
          <a:p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Крупнейшее отраслевое творческое соревнование!</a:t>
            </a:r>
          </a:p>
          <a:p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2016: </a:t>
            </a:r>
            <a:r>
              <a:rPr lang="en-US" sz="24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~</a:t>
            </a:r>
            <a:r>
              <a:rPr lang="ru-RU" sz="24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3900 заявок </a:t>
            </a:r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из 78 </a:t>
            </a:r>
            <a:r>
              <a:rPr lang="ru-RU" sz="24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регионов</a:t>
            </a:r>
            <a:r>
              <a:rPr lang="en-US" sz="24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!</a:t>
            </a:r>
            <a:endParaRPr lang="ru-RU" sz="2400" dirty="0">
              <a:solidFill>
                <a:srgbClr val="2F5597"/>
              </a:solidFill>
              <a:latin typeface="PF Agora Slab Pro Medium" panose="02000500000000020004" pitchFamily="2" charset="0"/>
            </a:endParaRPr>
          </a:p>
          <a:p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(против </a:t>
            </a:r>
            <a:r>
              <a:rPr lang="en-US" sz="24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~</a:t>
            </a:r>
            <a:r>
              <a:rPr lang="ru-RU" sz="24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900 </a:t>
            </a:r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из 68 в 2014</a:t>
            </a:r>
            <a:r>
              <a:rPr lang="ru-RU" sz="24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2666915"/>
              </p:ext>
            </p:extLst>
          </p:nvPr>
        </p:nvGraphicFramePr>
        <p:xfrm>
          <a:off x="1459846" y="1780152"/>
          <a:ext cx="8772290" cy="384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230188"/>
            <a:ext cx="8136904" cy="4154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101740" y="3330515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PF Agora Slab Pro Black" panose="02000505000000020004" pitchFamily="2" charset="0"/>
                <a:cs typeface="Arial" panose="020B0604020202020204" pitchFamily="34" charset="0"/>
              </a:rPr>
              <a:t>891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  <a:latin typeface="PF Agora Slab Pro Medium" panose="02000500000000020004" pitchFamily="2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solidFill>
                  <a:schemeClr val="accent1"/>
                </a:solidFill>
                <a:latin typeface="PF Agora Slab Pro Medium" panose="02000500000000020004" pitchFamily="2" charset="0"/>
                <a:cs typeface="Arial" panose="020B0604020202020204" pitchFamily="34" charset="0"/>
              </a:rPr>
              <a:t>аявок из 68 регионов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068" y="3330515"/>
            <a:ext cx="1970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PF Agora Slab Pro Black" panose="02000505000000020004" pitchFamily="2" charset="0"/>
              </a:rPr>
              <a:t>2878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  <a:latin typeface="PF Agora Slab Pro Medium" panose="02000500000000020004" pitchFamily="2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solidFill>
                  <a:schemeClr val="accent1"/>
                </a:solidFill>
                <a:latin typeface="PF Agora Slab Pro Medium" panose="02000500000000020004" pitchFamily="2" charset="0"/>
                <a:cs typeface="Arial" panose="020B0604020202020204" pitchFamily="34" charset="0"/>
              </a:rPr>
              <a:t>аявок из 77 регионов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7572" y="3330515"/>
            <a:ext cx="1970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F5597"/>
                </a:solidFill>
                <a:latin typeface="PF Agora Slab Pro Black" panose="02000505000000020004" pitchFamily="2" charset="0"/>
              </a:rPr>
              <a:t>3892</a:t>
            </a:r>
          </a:p>
          <a:p>
            <a:pPr algn="ctr"/>
            <a:r>
              <a:rPr lang="ru-RU" sz="2000" b="1" dirty="0">
                <a:solidFill>
                  <a:srgbClr val="2F5597"/>
                </a:solidFill>
                <a:latin typeface="PF Agora Slab Pro Medium" panose="02000500000000020004" pitchFamily="2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solidFill>
                  <a:srgbClr val="2F5597"/>
                </a:solidFill>
                <a:latin typeface="PF Agora Slab Pro Medium" panose="02000500000000020004" pitchFamily="2" charset="0"/>
                <a:cs typeface="Arial" panose="020B0604020202020204" pitchFamily="34" charset="0"/>
              </a:rPr>
              <a:t>аявок из 78 регионов</a:t>
            </a:r>
            <a:endParaRPr lang="ru-RU" sz="20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5837" y="5127014"/>
            <a:ext cx="1070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BF923C"/>
                </a:solidFill>
                <a:latin typeface="PF Agora Slab Pro Black" panose="02000505000000020004" pitchFamily="2" charset="0"/>
              </a:rPr>
              <a:t>Призовой фонд: </a:t>
            </a: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д</a:t>
            </a:r>
            <a:r>
              <a:rPr lang="ru-RU" sz="3600" b="1" i="1" dirty="0" smtClean="0">
                <a:solidFill>
                  <a:srgbClr val="BF923C"/>
                </a:solidFill>
                <a:latin typeface="PF Agora Slab Pro Medium" panose="02000500000000020004" pitchFamily="2" charset="0"/>
              </a:rPr>
              <a:t>есятки </a:t>
            </a:r>
            <a:r>
              <a:rPr lang="ru-RU" sz="3600" b="1" i="1" dirty="0">
                <a:solidFill>
                  <a:srgbClr val="BF923C"/>
                </a:solidFill>
                <a:latin typeface="PF Agora Slab Pro Medium" panose="02000500000000020004" pitchFamily="2" charset="0"/>
              </a:rPr>
              <a:t>премий от 60 до 250 т₽</a:t>
            </a:r>
            <a:r>
              <a:rPr lang="en-US" sz="3600" b="1" i="1" dirty="0" smtClean="0">
                <a:solidFill>
                  <a:srgbClr val="BF923C"/>
                </a:solidFill>
                <a:latin typeface="PF Agora Slab Pro Medium" panose="02000500000000020004" pitchFamily="2" charset="0"/>
              </a:rPr>
              <a:t>!</a:t>
            </a:r>
            <a:endParaRPr lang="ru-RU" sz="3600" b="1" i="1" dirty="0">
              <a:solidFill>
                <a:srgbClr val="BF923C"/>
              </a:solidFill>
              <a:latin typeface="PF Agora Slab Pro Mediu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056" y="97277"/>
            <a:ext cx="106712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Участники</a:t>
            </a:r>
          </a:p>
          <a:p>
            <a:pPr>
              <a:spcAft>
                <a:spcPts val="48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Максимальная открытость!</a:t>
            </a:r>
            <a:endParaRPr lang="ru-RU" sz="3600" i="1" dirty="0">
              <a:solidFill>
                <a:srgbClr val="BF923C"/>
              </a:solidFill>
              <a:latin typeface="PF Agora Slab Pro Black" panose="02000505000000020004" pitchFamily="2" charset="0"/>
            </a:endParaRPr>
          </a:p>
          <a:p>
            <a:r>
              <a:rPr lang="ru-RU" sz="3200" b="1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Организации</a:t>
            </a:r>
          </a:p>
          <a:p>
            <a:pPr>
              <a:spcAft>
                <a:spcPts val="4800"/>
              </a:spcAft>
            </a:pPr>
            <a:r>
              <a:rPr lang="ru-RU" sz="32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От локальных сетевых ресурсов до федеральных СМИ</a:t>
            </a:r>
          </a:p>
          <a:p>
            <a:r>
              <a:rPr lang="ru-RU" sz="3200" b="1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Индивидуальные авторы и группы авторов</a:t>
            </a:r>
          </a:p>
          <a:p>
            <a:r>
              <a:rPr lang="ru-RU" sz="32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От </a:t>
            </a:r>
            <a:r>
              <a:rPr lang="ru-RU" sz="32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начинающих творцов </a:t>
            </a:r>
            <a:r>
              <a:rPr lang="ru-RU" sz="32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до «золотых перьев» страны</a:t>
            </a:r>
          </a:p>
        </p:txBody>
      </p:sp>
    </p:spTree>
    <p:extLst>
      <p:ext uri="{BB962C8B-B14F-4D97-AF65-F5344CB8AC3E}">
        <p14:creationId xmlns:p14="http://schemas.microsoft.com/office/powerpoint/2010/main" val="4307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302" y="355870"/>
            <a:ext cx="1069069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Преимущества участия</a:t>
            </a:r>
          </a:p>
          <a:p>
            <a:pPr>
              <a:spcAft>
                <a:spcPts val="18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О вас узнают!</a:t>
            </a:r>
          </a:p>
          <a:p>
            <a:r>
              <a:rPr lang="ru-RU" sz="2000" b="1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Итоговый журнал с конкурсными работами</a:t>
            </a:r>
          </a:p>
          <a:p>
            <a:pPr>
              <a:spcAft>
                <a:spcPts val="600"/>
              </a:spcAft>
            </a:pPr>
            <a:r>
              <a:rPr lang="ru-RU" sz="2000" spc="-5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Распространение среди руководства </a:t>
            </a:r>
            <a:r>
              <a:rPr lang="ru-RU" sz="2000" spc="-5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регионов, региональных ведомств, </a:t>
            </a:r>
            <a:r>
              <a:rPr lang="ru-RU" sz="2000" spc="-5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крупнейших </a:t>
            </a:r>
            <a:r>
              <a:rPr lang="ru-RU" sz="2000" spc="-5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СМИ</a:t>
            </a:r>
          </a:p>
          <a:p>
            <a:r>
              <a:rPr lang="ru-RU" sz="2000" b="1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Чествование на выставке «Золотая осень»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Для всех призеров</a:t>
            </a:r>
          </a:p>
          <a:p>
            <a:r>
              <a:rPr lang="ru-RU" sz="2000" b="1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Итоговый фильм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Размещение на сайте МСХ РФ, сайте конкурса; трансляция по внутренней </a:t>
            </a:r>
            <a:r>
              <a:rPr lang="ru-RU" sz="2000" dirty="0" err="1">
                <a:solidFill>
                  <a:srgbClr val="2F5597"/>
                </a:solidFill>
                <a:latin typeface="PF Agora Slab Pro Medium" panose="02000500000000020004" pitchFamily="2" charset="0"/>
              </a:rPr>
              <a:t>телесети</a:t>
            </a:r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 ведомства</a:t>
            </a:r>
          </a:p>
          <a:p>
            <a:r>
              <a:rPr lang="ru-RU" sz="2000" b="1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Публикация заметных конкурсных работ на </a:t>
            </a:r>
            <a:r>
              <a:rPr lang="ru-RU" sz="2000" b="1" dirty="0" smtClean="0">
                <a:solidFill>
                  <a:srgbClr val="2F5597"/>
                </a:solidFill>
                <a:latin typeface="PF Agora Slab Pro Black" panose="02000505000000020004" pitchFamily="2" charset="0"/>
              </a:rPr>
              <a:t>информационных ресурсах </a:t>
            </a:r>
            <a:r>
              <a:rPr lang="ru-RU" sz="2000" b="1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МСХ РФ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Официальный сайт, страницы ведомства в социальных сетях</a:t>
            </a:r>
          </a:p>
          <a:p>
            <a:r>
              <a:rPr lang="ru-RU" sz="2000" b="1" dirty="0" smtClean="0">
                <a:solidFill>
                  <a:srgbClr val="2F5597"/>
                </a:solidFill>
                <a:latin typeface="PF Agora Slab Pro Black" panose="02000505000000020004" pitchFamily="2" charset="0"/>
              </a:rPr>
              <a:t>Лучшие </a:t>
            </a:r>
            <a:r>
              <a:rPr lang="ru-RU" sz="2000" b="1" dirty="0" err="1">
                <a:solidFill>
                  <a:srgbClr val="2F5597"/>
                </a:solidFill>
                <a:latin typeface="PF Agora Slab Pro Black" panose="02000505000000020004" pitchFamily="2" charset="0"/>
              </a:rPr>
              <a:t>видеоработы</a:t>
            </a:r>
            <a:endParaRPr lang="ru-RU" sz="2000" b="1" dirty="0">
              <a:solidFill>
                <a:srgbClr val="2F5597"/>
              </a:solidFill>
              <a:latin typeface="PF Agora Slab Pro Black" panose="02000505000000020004" pitchFamily="2" charset="0"/>
            </a:endParaRPr>
          </a:p>
          <a:p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Трансляция по внутренней </a:t>
            </a:r>
            <a:r>
              <a:rPr lang="ru-RU" sz="2000" dirty="0" err="1">
                <a:solidFill>
                  <a:srgbClr val="2F5597"/>
                </a:solidFill>
                <a:latin typeface="PF Agora Slab Pro Medium" panose="02000500000000020004" pitchFamily="2" charset="0"/>
              </a:rPr>
              <a:t>телесети</a:t>
            </a:r>
            <a:r>
              <a:rPr lang="ru-RU" sz="20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268315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0784" y="145914"/>
            <a:ext cx="1060314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2F5597"/>
                </a:solidFill>
                <a:latin typeface="PF Agora Slab Pro Black" panose="02000505000000020004" pitchFamily="2" charset="0"/>
              </a:rPr>
              <a:t>Тематика</a:t>
            </a:r>
            <a:endParaRPr lang="ru-RU" sz="2400" dirty="0">
              <a:solidFill>
                <a:srgbClr val="2F5597"/>
              </a:solidFill>
              <a:latin typeface="PF Agora Slab Pro Black" panose="02000505000000020004" pitchFamily="2" charset="0"/>
            </a:endParaRPr>
          </a:p>
          <a:p>
            <a:pPr>
              <a:spcAft>
                <a:spcPts val="78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Чтим традиции – меняемся к лучшему!</a:t>
            </a:r>
            <a:endParaRPr lang="ru-RU" sz="3600" i="1" dirty="0">
              <a:solidFill>
                <a:srgbClr val="BF923C"/>
              </a:solidFill>
              <a:latin typeface="PF Agora Slab Pro Black" panose="02000505000000020004" pitchFamily="2" charset="0"/>
            </a:endParaRP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Социальное развитие села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Сельхозпроизводство и малое предпринимательство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Сохранение культурно-исторического и природного потенциала сельских территорий, </a:t>
            </a:r>
            <a:r>
              <a:rPr lang="ru-RU" sz="2800" dirty="0" err="1">
                <a:solidFill>
                  <a:srgbClr val="2F5597"/>
                </a:solidFill>
                <a:latin typeface="PF Agora Slab Pro Medium" panose="02000500000000020004" pitchFamily="2" charset="0"/>
              </a:rPr>
              <a:t>агротуризм</a:t>
            </a:r>
            <a:endParaRPr lang="ru-RU" sz="2800" dirty="0">
              <a:solidFill>
                <a:srgbClr val="2F5597"/>
              </a:solidFill>
              <a:latin typeface="PF Agora Slab Pro Mediu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1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2405" y="134987"/>
            <a:ext cx="10896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F Agora Slab Pro Black" panose="02000505000000020004" pitchFamily="2" charset="0"/>
              </a:rPr>
              <a:t>Номинации*</a:t>
            </a:r>
          </a:p>
          <a:p>
            <a:pPr>
              <a:spcAft>
                <a:spcPts val="1800"/>
              </a:spcAft>
            </a:pPr>
            <a:r>
              <a:rPr lang="ru-RU" sz="3600" b="1" i="1" dirty="0" smtClean="0">
                <a:solidFill>
                  <a:srgbClr val="BF923C"/>
                </a:solidFill>
                <a:latin typeface="PF Agora Slab Pro Black" panose="02000505000000020004" pitchFamily="2" charset="0"/>
              </a:rPr>
              <a:t>Обнимаем необъятное!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Black" panose="02000505000000020004" pitchFamily="2" charset="0"/>
              </a:rPr>
              <a:t>Для организаций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Современное российское село: люди, дела, решение инфраструктурных проблем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</a:t>
            </a:r>
            <a:r>
              <a:rPr lang="ru-RU" spc="-5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Сельхозпроизводство</a:t>
            </a:r>
            <a:r>
              <a:rPr lang="ru-RU" spc="-50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: потенциал малого бизнеса, господдержка для фермеров, </a:t>
            </a:r>
            <a:r>
              <a:rPr lang="ru-RU" spc="-50" dirty="0" err="1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импортозамещение</a:t>
            </a:r>
            <a:endParaRPr lang="ru-RU" spc="-50" dirty="0" smtClean="0">
              <a:solidFill>
                <a:srgbClr val="3E4E90"/>
              </a:solidFill>
              <a:latin typeface="PF Agora Slab Pro Medium" panose="02000500000000020004" pitchFamily="2" charset="0"/>
            </a:endParaRP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Современная сельская семья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3E4E90"/>
                </a:solidFill>
                <a:latin typeface="PF Agora Slab Pro Black" panose="02000505000000020004" pitchFamily="2" charset="0"/>
              </a:rPr>
              <a:t>Для индивидуальных авторов и групп авторов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Развитие социальной инфраструктуры на селе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Участие селян в реализации общественно значимых проектов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Сохранение культурно-исторического и природного потенциала сельских территорий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Развитие малого предпринимательства и кооперации на селе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Современная сельская женщина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Успешные АПК-проекты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Путешествие «на деревню»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Сельская молодежь: перспективы и возможности</a:t>
            </a:r>
          </a:p>
          <a:p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• </a:t>
            </a:r>
            <a:r>
              <a:rPr lang="ru-RU" dirty="0" err="1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Агротуризм</a:t>
            </a:r>
            <a:r>
              <a:rPr lang="ru-RU" dirty="0" smtClean="0">
                <a:solidFill>
                  <a:srgbClr val="3E4E90"/>
                </a:solidFill>
                <a:latin typeface="PF Agora Slab Pro Medium" panose="02000500000000020004" pitchFamily="2" charset="0"/>
              </a:rPr>
              <a:t>, промыслы и ремесла</a:t>
            </a:r>
          </a:p>
          <a:p>
            <a:pPr>
              <a:spcBef>
                <a:spcPts val="1200"/>
              </a:spcBef>
            </a:pPr>
            <a:r>
              <a:rPr lang="ru-RU" sz="1200" i="1" dirty="0" smtClean="0">
                <a:solidFill>
                  <a:srgbClr val="3E4E90"/>
                </a:solidFill>
                <a:latin typeface="PF Agora Slab Pro" panose="02000500000000020004" pitchFamily="2" charset="0"/>
              </a:rPr>
              <a:t>*</a:t>
            </a:r>
            <a:r>
              <a:rPr lang="ru-RU" sz="1600" i="1" dirty="0" smtClean="0">
                <a:solidFill>
                  <a:srgbClr val="3E4E90"/>
                </a:solidFill>
                <a:latin typeface="PF Agora Slab Pro" panose="02000500000000020004" pitchFamily="2" charset="0"/>
              </a:rPr>
              <a:t>Циклы публикаций и теле- и радио передач оцениваются согласно Разделу 10 Положения о Конкурсе.</a:t>
            </a:r>
          </a:p>
        </p:txBody>
      </p:sp>
    </p:spTree>
    <p:extLst>
      <p:ext uri="{BB962C8B-B14F-4D97-AF65-F5344CB8AC3E}">
        <p14:creationId xmlns:p14="http://schemas.microsoft.com/office/powerpoint/2010/main" val="21476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1" y="87548"/>
            <a:ext cx="106128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Формат проектов</a:t>
            </a:r>
          </a:p>
          <a:p>
            <a:pPr>
              <a:spcAft>
                <a:spcPts val="24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Качественно и по правилам!</a:t>
            </a:r>
            <a:endParaRPr lang="ru-RU" sz="3600" i="1" dirty="0">
              <a:solidFill>
                <a:srgbClr val="BF923C"/>
              </a:solidFill>
              <a:latin typeface="PF Agora Slab Pro Black" panose="02000505000000020004" pitchFamily="2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Печатные материалы с иллюстрациями на электронных и печатных носителях (от 2 до 5 по </a:t>
            </a:r>
            <a:r>
              <a:rPr lang="ru-RU" sz="28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отдельно взятой номинации)</a:t>
            </a:r>
            <a:endParaRPr lang="ru-RU" sz="2800" dirty="0">
              <a:solidFill>
                <a:srgbClr val="2F5597"/>
              </a:solidFill>
              <a:latin typeface="PF Agora Slab Pro Medium" panose="02000500000000020004" pitchFamily="2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Видеоматериалы продолжительностью не более 20 минут отдельными файлами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Аудиоматериалы продолжительностью 3-15 минут с </a:t>
            </a:r>
            <a:r>
              <a:rPr lang="ru-RU" sz="2800" dirty="0" err="1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транскриптом</a:t>
            </a:r>
            <a:endParaRPr lang="ru-RU" sz="2800" dirty="0">
              <a:solidFill>
                <a:srgbClr val="2F5597"/>
              </a:solidFill>
              <a:latin typeface="PF Agora Slab Pro Medium" panose="02000500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Интернет-материалы </a:t>
            </a:r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заявляются в виде </a:t>
            </a:r>
            <a:r>
              <a:rPr lang="en-US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URL</a:t>
            </a:r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 и скриншотов страниц</a:t>
            </a:r>
          </a:p>
        </p:txBody>
      </p:sp>
    </p:spTree>
    <p:extLst>
      <p:ext uri="{BB962C8B-B14F-4D97-AF65-F5344CB8AC3E}">
        <p14:creationId xmlns:p14="http://schemas.microsoft.com/office/powerpoint/2010/main" val="41954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0511" y="145914"/>
            <a:ext cx="10330774" cy="556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Критерии отбора и оценки</a:t>
            </a:r>
          </a:p>
          <a:p>
            <a:pPr>
              <a:spcAft>
                <a:spcPts val="12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Честно и по существу!</a:t>
            </a:r>
            <a:endParaRPr lang="ru-RU" sz="3600" i="1" dirty="0">
              <a:solidFill>
                <a:srgbClr val="BF923C"/>
              </a:solidFill>
              <a:latin typeface="PF Agora Slab Pro Black" panose="02000505000000020004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Актуальность и достоверность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Четкость авторской позиции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Конструктивность и гуманизм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Отсутствие ангажированности</a:t>
            </a:r>
          </a:p>
          <a:p>
            <a:pPr>
              <a:spcAft>
                <a:spcPts val="12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Красиво и умело!</a:t>
            </a:r>
            <a:endParaRPr lang="ru-RU" sz="3600" i="1" dirty="0">
              <a:solidFill>
                <a:srgbClr val="BF923C"/>
              </a:solidFill>
              <a:latin typeface="PF Agora Slab Pro Black" panose="02000505000000020004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Творческая оригинальность при внятности изложения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Глубина проработки и полнота раскрытия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Изящество композиции и дизайнерского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41691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054" y="155642"/>
            <a:ext cx="1062260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Отбор и судейство</a:t>
            </a:r>
          </a:p>
          <a:p>
            <a:pPr>
              <a:spcAft>
                <a:spcPts val="4800"/>
              </a:spcAft>
            </a:pPr>
            <a:r>
              <a:rPr lang="ru-RU" sz="3600" b="1" i="1" dirty="0">
                <a:solidFill>
                  <a:srgbClr val="BF923C"/>
                </a:solidFill>
                <a:latin typeface="PF Agora Slab Pro Black" panose="02000505000000020004" pitchFamily="2" charset="0"/>
              </a:rPr>
              <a:t>Компетентно и беспристрастно!</a:t>
            </a:r>
            <a:endParaRPr lang="ru-RU" sz="3600" i="1" dirty="0">
              <a:solidFill>
                <a:srgbClr val="BF923C"/>
              </a:solidFill>
              <a:latin typeface="PF Agora Slab Pro Black" panose="02000505000000020004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Оргкомитет</a:t>
            </a:r>
          </a:p>
          <a:p>
            <a:pPr>
              <a:spcAft>
                <a:spcPts val="2400"/>
              </a:spcAft>
            </a:pPr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Представители государственных органов власти, средств массовой информации, отраслевого экспертного сообщества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2F5597"/>
                </a:solidFill>
                <a:latin typeface="PF Agora Slab Pro Black" panose="02000505000000020004" pitchFamily="2" charset="0"/>
              </a:rPr>
              <a:t>Жюри</a:t>
            </a:r>
          </a:p>
          <a:p>
            <a:r>
              <a:rPr lang="ru-RU" sz="2800" dirty="0">
                <a:solidFill>
                  <a:srgbClr val="2F5597"/>
                </a:solidFill>
                <a:latin typeface="PF Agora Slab Pro Medium" panose="02000500000000020004" pitchFamily="2" charset="0"/>
              </a:rPr>
              <a:t>Признанные эксперты в области аграрной политики и практики, журналистики и общественных </a:t>
            </a:r>
            <a:r>
              <a:rPr lang="ru-RU" sz="2800" dirty="0" smtClean="0">
                <a:solidFill>
                  <a:srgbClr val="2F5597"/>
                </a:solidFill>
                <a:latin typeface="PF Agora Slab Pro Medium" panose="02000500000000020004" pitchFamily="2" charset="0"/>
              </a:rPr>
              <a:t>связей</a:t>
            </a:r>
            <a:endParaRPr lang="ru-RU" sz="2800" dirty="0">
              <a:solidFill>
                <a:srgbClr val="2F5597"/>
              </a:solidFill>
              <a:latin typeface="PF Agora Slab Pro Mediu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600</Words>
  <Application>Microsoft Office PowerPoint</Application>
  <PresentationFormat>Широкоэкранный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PF Agora Slab Pro</vt:lpstr>
      <vt:lpstr>PF Agora Slab Pro Black</vt:lpstr>
      <vt:lpstr>PF Agora Slab Pro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2017-05-19T19:49:51Z</dcterms:created>
  <dcterms:modified xsi:type="dcterms:W3CDTF">2017-05-22T19:58:13Z</dcterms:modified>
</cp:coreProperties>
</file>